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86" r:id="rId8"/>
    <p:sldId id="281" r:id="rId9"/>
    <p:sldId id="282" r:id="rId10"/>
    <p:sldId id="285" r:id="rId11"/>
    <p:sldId id="284" r:id="rId12"/>
    <p:sldId id="266" r:id="rId13"/>
    <p:sldId id="271" r:id="rId14"/>
    <p:sldId id="272" r:id="rId15"/>
    <p:sldId id="273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D5AD2C-9549-4884-BDC2-261D2B6C4B18}" type="datetimeFigureOut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FBAC3B-FE11-4AC3-9B96-0F0AF6746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B6065-F5AE-4096-A4DD-59D89C22CC10}" type="datetimeFigureOut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F894B-A344-4A0E-8F1A-9A80069AF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45ABE-B38E-4815-AF1E-4604877F9C23}" type="datetimeFigureOut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4335-CB1B-48E2-BF80-CF902C0CF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7594-FC9D-4EE8-8A67-26658C441FD6}" type="datetimeFigureOut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2E8E8-0535-4293-A03C-6E590C6CF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DA54AD-02AF-4E51-B241-536BEF8326CE}" type="datetimeFigureOut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F29E6F-8018-4B9C-BDE3-643990580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E553-B135-40CE-8DB8-1B5FC7C44FE1}" type="datetimeFigureOut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F9305-7C99-4771-9CD5-8306A2D64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6FDF0-F478-49C6-B826-C575DD91F660}" type="datetimeFigureOut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5025-2381-4E54-A7CF-3BE8BFDD1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BEFD7-4A03-4EBF-8515-6D830B93B2E0}" type="datetimeFigureOut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DDB4-495E-4C69-A67E-A7088D1DF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454DF3-5919-403B-89D7-80A0CC0FF6B3}" type="datetimeFigureOut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3FFE30-9B0D-43F9-BD6B-ED8BF0C55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DB4D-0BA1-4A95-BC48-0B541D8A93FA}" type="datetimeFigureOut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B6502-F359-4B59-BAD8-0522A704C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6CA8EE-0934-4169-856E-A1029D0DC231}" type="datetimeFigureOut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44DA3F-0D63-4F8C-BD99-C6684429C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1860544-04D7-4140-85EA-C5CF1A5F39A8}" type="datetimeFigureOut">
              <a:rPr lang="ru-RU"/>
              <a:pPr>
                <a:defRPr/>
              </a:pPr>
              <a:t>29.09.2018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C4386F7-D85C-4933-91DA-367FAE310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34" r:id="rId7"/>
    <p:sldLayoutId id="2147483727" r:id="rId8"/>
    <p:sldLayoutId id="2147483735" r:id="rId9"/>
    <p:sldLayoutId id="2147483726" r:id="rId10"/>
    <p:sldLayoutId id="214748372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8DA8C2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8DA8C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8DA8C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8DA8C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8DA8C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8DA8C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8DA8C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8DA8C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8DA8C2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FF9543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FF9543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A68B7B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Проектная деятельность на уроках     немецкого языка. Из опыта работы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050" y="3933825"/>
            <a:ext cx="6400800" cy="1752600"/>
          </a:xfrm>
        </p:spPr>
        <p:txBody>
          <a:bodyPr/>
          <a:lstStyle/>
          <a:p>
            <a:pPr marL="36513">
              <a:spcBef>
                <a:spcPct val="0"/>
              </a:spcBef>
            </a:pPr>
            <a:r>
              <a:rPr lang="ru-RU" b="1" smtClean="0">
                <a:solidFill>
                  <a:srgbClr val="75530B"/>
                </a:solidFill>
                <a:latin typeface="Arial" charset="0"/>
              </a:rPr>
              <a:t>Егорова Яна Руслановна, учитель немецкого языка гимназии №36 Авиастроительного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Для более эффективного применения метода проектов в обучении иностранному языку должны быть соблюдены следующие условия: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1.возможность выбирать тему проекта и форму работы;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2.использование опорных инструкций, материалов, компьютерных технологий и.т.д.;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3.проведение работы по развитию навыков проектной деятельности;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4.использование различных методов формирования проектных групп;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5.повышение значения презентационно-оценочного этапа работы и т.д.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Проектная методика является  эффективной инновационной технологией, которая обеспечивает: 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1.значительное повышение уровня владения языковым материалом и говорением как одним из видов речевой деятельности;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2.повышение уровня внутренней мотивации учащихся;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3.рост уровня самостоятельности учащихся, уровня сплоченности коллектива; 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4.повышение общего интеллектуального развития учащихся.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850" y="5300663"/>
            <a:ext cx="8183563" cy="420687"/>
          </a:xfrm>
        </p:spPr>
        <p:txBody>
          <a:bodyPr>
            <a:normAutofit/>
          </a:bodyPr>
          <a:lstStyle/>
          <a:p>
            <a:pPr marR="0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596E80"/>
                </a:solidFill>
              </a:rPr>
              <a:t> </a:t>
            </a:r>
          </a:p>
        </p:txBody>
      </p:sp>
      <p:pic>
        <p:nvPicPr>
          <p:cNvPr id="24578" name="Рисунок 8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13354" b="13354"/>
          <a:stretch>
            <a:fillRect/>
          </a:stretch>
        </p:blipFill>
        <p:spPr>
          <a:xfrm>
            <a:off x="714375" y="500063"/>
            <a:ext cx="7572375" cy="505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3238" y="5929313"/>
            <a:ext cx="8183562" cy="1063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5602" name="Picture 2" descr="C:\Users\Виктор\Desktop\PC1006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500063"/>
            <a:ext cx="7786688" cy="5429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626" name="Picture 2" descr="C:\Users\Виктор\Desktop\PC1006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3400" y="530225"/>
            <a:ext cx="5424488" cy="40687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929313"/>
            <a:ext cx="8183562" cy="1063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7650" name="Picture 2" descr="C:\Users\Виктор\Desktop\PC1006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28625"/>
            <a:ext cx="8501063" cy="57864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8675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8676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28677" name="Picture 6" descr="http://gym1505.ru/sites/default/files/styles/inner-page/public/pages/stend_1.jpg?itok=jaNHrnS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835818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9699" name="Picture 2" descr="http://открытыйурок.рф/%D1%81%D1%82%D0%B0%D1%82%D1%8C%D0%B8/512883/pri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87868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23" name="Picture 2" descr="https://pptcloud3.ams3.digitaloceanspaces.com/slides/pics/000/453/263/original/Slide8.jpg?14802018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8382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3644900"/>
            <a:ext cx="8001000" cy="2713038"/>
          </a:xfrm>
        </p:spPr>
        <p:txBody>
          <a:bodyPr>
            <a:normAutofit fontScale="475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проектов- это совокупность приёмов, действий учащихся в их определённой последовательности для достижения поставленной задачи - решения определенной проблемы, значимой для учащихся и оформленной в виде некоего конечного продукта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9" name="Picture 2" descr="C:\Users\Виктор\Desktop\----_1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428625"/>
            <a:ext cx="63881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just"/>
            <a:r>
              <a:rPr lang="ru-RU" smtClean="0"/>
              <a:t>Цель проектной деятельности: предоставление учащимся возможности самостоятельного приобретения знаний в процессе решения практических задач или проблем, требующего интеграции знаний из различных предметных областей.                                   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just"/>
            <a:r>
              <a:rPr lang="ru-RU" smtClean="0"/>
              <a:t>Суть проектной деятельности при изучении иностранных языков – это прежде всего коммуникативная деятельность, хотя и сам процесс и его результат одинаково важны для школьников, поскольку воспитывают у учащихся чувство ответственности за свою работу и за общее дело.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18477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Метод проектов ориентирован на самостоятельную деятельность учащихся (индивидуальную, парную, групповую), что предполагает владение определенными умениями: анализа, синтеза, мысленного экспериментирования, прогнозирования и т.д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Проект осуществляется по определенной схеме: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1.Подготовка к проекту.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2.Организация участников проекта.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3.Выполнение проекта.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4.Презентация проекта.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5.Подведение итогов проектной работы</a:t>
            </a:r>
            <a:r>
              <a:rPr lang="ru-RU" smtClean="0"/>
              <a:t>.</a:t>
            </a:r>
          </a:p>
          <a:p>
            <a:endParaRPr lang="ru-RU" smtClean="0"/>
          </a:p>
        </p:txBody>
      </p:sp>
      <p:pic>
        <p:nvPicPr>
          <p:cNvPr id="18435" name="Picture 2" descr="C:\Users\Виктор\Desktop\wpid-8RkU2fT-i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071813"/>
            <a:ext cx="34893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Экспертная оценка проекта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571500" y="571500"/>
            <a:ext cx="81438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1.Обоснование и постановка цели, планирование путей ее достижения;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2.Разнообразие источников информации,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целесообразность их использования;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3.Творческий и аналитический подход к работе, объем разработок, новизна решений;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4.Качество оформления отчета о работе над проектом и наглядных пособий;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5.Анализ процесса и результата работы;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6.Качество проектного продукта.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над проектом содержит определённые трудности.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1.лексический материал - много незнакомых слов, которых не было в учебниках;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2.трудно сравнивать материал из нескольких источников и выбирать соответствующий твоей теме;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3.трудно логически связно построить собственный текст, да так, чтобы его ещё было интересно читать и слушать.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1.Недостаточный уровень языковой подготовки в отдельных группах;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2.Интеграция проекта в учебный процесс;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3.Непривычная форма работы;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4. Недостаточная подготовленность учителя к проектным формам работы;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5. Невысокая мотивация к данному виду деятельности;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6. Трудность вовлечения слабых учащихся в активную дискуссию;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7. Риск трансформации дискуссии в спор между отдельными учащимися</a:t>
            </a: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2567</TotalTime>
  <Words>370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Verdana</vt:lpstr>
      <vt:lpstr>Arial</vt:lpstr>
      <vt:lpstr>Wingdings 2</vt:lpstr>
      <vt:lpstr>Calibri</vt:lpstr>
      <vt:lpstr>Times New Roman</vt:lpstr>
      <vt:lpstr>Аспект</vt:lpstr>
      <vt:lpstr>Аспект</vt:lpstr>
      <vt:lpstr>Аспект</vt:lpstr>
      <vt:lpstr>Аспект</vt:lpstr>
      <vt:lpstr>Аспект</vt:lpstr>
      <vt:lpstr>Проектная деятельность на уроках     немецкого языка. Из опыта работы.</vt:lpstr>
      <vt:lpstr>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</vt:lpstr>
      <vt:lpstr> </vt:lpstr>
      <vt:lpstr>Слайд 16</vt:lpstr>
      <vt:lpstr>Слайд 17</vt:lpstr>
      <vt:lpstr>Слайд 18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И УЧЕБНО – ИССЛЕДОВАТЕЛЬСКАЯ ДЕЯТЕЛЬНОСТЬ УЧАЩИХСЯ НА УРОКАХ НЕМЕЦКОГО ЯЗЫКА В УСЛОВИЯХ ВВЕДЕНИЯ ФГОС</dc:title>
  <dc:creator>Виктор</dc:creator>
  <cp:lastModifiedBy>User</cp:lastModifiedBy>
  <cp:revision>210</cp:revision>
  <dcterms:created xsi:type="dcterms:W3CDTF">2015-04-12T15:23:14Z</dcterms:created>
  <dcterms:modified xsi:type="dcterms:W3CDTF">2018-09-29T17:53:38Z</dcterms:modified>
</cp:coreProperties>
</file>